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1"/>
  </p:handoutMasterIdLst>
  <p:sldIdLst>
    <p:sldId id="256" r:id="rId3"/>
    <p:sldId id="290" r:id="rId5"/>
    <p:sldId id="435" r:id="rId6"/>
    <p:sldId id="427" r:id="rId7"/>
    <p:sldId id="398" r:id="rId8"/>
    <p:sldId id="430" r:id="rId9"/>
    <p:sldId id="305" r:id="rId10"/>
  </p:sldIdLst>
  <p:sldSz cx="12192000" cy="6858000"/>
  <p:notesSz cx="12192000" cy="6858000"/>
  <p:custDataLst>
    <p:tags r:id="rId15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0" userDrawn="1">
          <p15:clr>
            <a:srgbClr val="A4A3A4"/>
          </p15:clr>
        </p15:guide>
        <p15:guide id="2" pos="21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41" autoAdjust="0"/>
  </p:normalViewPr>
  <p:slideViewPr>
    <p:cSldViewPr showGuides="1">
      <p:cViewPr varScale="1">
        <p:scale>
          <a:sx n="77" d="100"/>
          <a:sy n="77" d="100"/>
        </p:scale>
        <p:origin x="686" y="62"/>
      </p:cViewPr>
      <p:guideLst>
        <p:guide orient="horz" pos="2930"/>
        <p:guide pos="214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9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9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62E6B-72CE-4813-9DB4-657C36CAFC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同质图：节点都是一种类型，例如</a:t>
            </a:r>
            <a:r>
              <a:rPr lang="en-US" altLang="zh-CN" dirty="0"/>
              <a:t>“</a:t>
            </a:r>
            <a:r>
              <a:rPr lang="zh-CN" altLang="en-US" dirty="0"/>
              <a:t>用户</a:t>
            </a:r>
            <a:r>
              <a:rPr lang="en-US" altLang="zh-CN" dirty="0"/>
              <a:t>”</a:t>
            </a:r>
            <a:r>
              <a:rPr lang="zh-CN" altLang="en-US" dirty="0"/>
              <a:t>。边也是一种类型，</a:t>
            </a:r>
            <a:r>
              <a:rPr lang="en-US" altLang="zh-CN" dirty="0"/>
              <a:t> “</a:t>
            </a:r>
            <a:r>
              <a:rPr lang="zh-CN" altLang="en-US" dirty="0"/>
              <a:t>交互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  <a:r>
              <a:rPr lang="en-US" altLang="zh-CN" dirty="0"/>
              <a:t>U-I</a:t>
            </a:r>
            <a:r>
              <a:rPr lang="zh-CN" altLang="en-US" dirty="0"/>
              <a:t>图其实就是</a:t>
            </a:r>
            <a:r>
              <a:rPr lang="zh-CN" altLang="en-US" dirty="0"/>
              <a:t>异构图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同质图：节点都是一种类型，例如</a:t>
            </a:r>
            <a:r>
              <a:rPr lang="en-US" altLang="zh-CN" dirty="0"/>
              <a:t>“</a:t>
            </a:r>
            <a:r>
              <a:rPr lang="zh-CN" altLang="en-US" dirty="0"/>
              <a:t>用户</a:t>
            </a:r>
            <a:r>
              <a:rPr lang="en-US" altLang="zh-CN" dirty="0"/>
              <a:t>”</a:t>
            </a:r>
            <a:r>
              <a:rPr lang="zh-CN" altLang="en-US" dirty="0"/>
              <a:t>。边也是一种类型，</a:t>
            </a:r>
            <a:r>
              <a:rPr lang="en-US" altLang="zh-CN" dirty="0"/>
              <a:t> “</a:t>
            </a:r>
            <a:r>
              <a:rPr lang="zh-CN" altLang="en-US" dirty="0"/>
              <a:t>交互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  <a:r>
              <a:rPr lang="en-US" altLang="zh-CN" dirty="0"/>
              <a:t>U-I</a:t>
            </a:r>
            <a:r>
              <a:rPr lang="zh-CN" altLang="en-US" dirty="0"/>
              <a:t>图其实就是</a:t>
            </a:r>
            <a:r>
              <a:rPr lang="zh-CN" altLang="en-US" dirty="0"/>
              <a:t>异构图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5.png"/><Relationship Id="rId14" Type="http://schemas.openxmlformats.org/officeDocument/2006/relationships/image" Target="../media/image14.jpeg"/><Relationship Id="rId13" Type="http://schemas.openxmlformats.org/officeDocument/2006/relationships/image" Target="../media/image13.png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5.xml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4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7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217" y="959709"/>
            <a:ext cx="12192216" cy="4490085"/>
            <a:chOff x="-89" y="986027"/>
            <a:chExt cx="12192216" cy="4490085"/>
          </a:xfrm>
        </p:grpSpPr>
        <p:sp>
          <p:nvSpPr>
            <p:cNvPr id="23" name="object 23"/>
            <p:cNvSpPr/>
            <p:nvPr/>
          </p:nvSpPr>
          <p:spPr>
            <a:xfrm>
              <a:off x="0" y="986027"/>
              <a:ext cx="12192000" cy="4490085"/>
            </a:xfrm>
            <a:custGeom>
              <a:avLst/>
              <a:gdLst/>
              <a:ahLst/>
              <a:cxnLst/>
              <a:rect l="l" t="t" r="r" b="b"/>
              <a:pathLst>
                <a:path w="12192000" h="4490085">
                  <a:moveTo>
                    <a:pt x="12192000" y="0"/>
                  </a:moveTo>
                  <a:lnTo>
                    <a:pt x="0" y="0"/>
                  </a:lnTo>
                  <a:lnTo>
                    <a:pt x="0" y="4489704"/>
                  </a:lnTo>
                  <a:lnTo>
                    <a:pt x="12192000" y="4489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-89" y="1187195"/>
              <a:ext cx="12192216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95300" y="5871971"/>
            <a:ext cx="827532" cy="829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80388" y="5882640"/>
            <a:ext cx="821436" cy="8122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03576" y="6024371"/>
            <a:ext cx="1260348" cy="6812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87011" y="5926834"/>
            <a:ext cx="836676" cy="8275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216775" y="5917565"/>
            <a:ext cx="409829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Reported </a:t>
            </a:r>
            <a:r>
              <a:rPr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by</a:t>
            </a:r>
            <a:r>
              <a:rPr lang="en-US"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Xiaomin  Zhao</a:t>
            </a:r>
            <a:endParaRPr lang="en-US" sz="2400" b="1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1490" y="1273175"/>
            <a:ext cx="11209020" cy="89154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From Past To Path: Masked History Learning for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Next-Item Prediction in Generative Recommendation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9" name="object 39"/>
          <p:cNvSpPr txBox="1"/>
          <p:nvPr/>
        </p:nvSpPr>
        <p:spPr>
          <a:xfrm>
            <a:off x="9744362" y="5019079"/>
            <a:ext cx="2345426" cy="31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altLang="zh-CN" sz="2000" b="1" spc="150" dirty="0">
                <a:solidFill>
                  <a:srgbClr val="1F4E79"/>
                </a:solidFill>
                <a:latin typeface="Noto Sans Mono CJK HK"/>
                <a:cs typeface="Noto Sans Mono CJK HK"/>
              </a:rPr>
              <a:t>——ACL</a:t>
            </a:r>
            <a:r>
              <a:rPr lang="en-US" altLang="zh-CN" sz="2000" b="1" spc="5" dirty="0">
                <a:solidFill>
                  <a:srgbClr val="1F4E79"/>
                </a:solidFill>
                <a:latin typeface="Noto Sans Mono CJK HK"/>
                <a:cs typeface="Noto Sans Mono CJK HK"/>
              </a:rPr>
              <a:t>_</a:t>
            </a:r>
            <a:r>
              <a:rPr lang="en-US" altLang="zh-CN" sz="2000" b="1" spc="5" dirty="0">
                <a:solidFill>
                  <a:srgbClr val="1F4E79"/>
                </a:solidFill>
                <a:latin typeface="Noto Sans Mono CJK HK"/>
                <a:sym typeface="+mn-ea"/>
              </a:rPr>
              <a:t>2026</a:t>
            </a:r>
            <a:endParaRPr lang="en-US" altLang="zh-CN" sz="2000" b="1" spc="5" dirty="0">
              <a:solidFill>
                <a:srgbClr val="1F4E79"/>
              </a:solidFill>
              <a:latin typeface="Noto Sans Mono CJK HK"/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200" y="2223135"/>
            <a:ext cx="11102975" cy="270129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570480" y="5029200"/>
            <a:ext cx="75584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/>
              <a:t>code: https://github.com/CQU-MM-Intelligent-Lab/MHL</a:t>
            </a:r>
            <a:endParaRPr lang="zh-CN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71189" y="990600"/>
            <a:ext cx="58496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Motivation</a:t>
            </a: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-66040" y="1426845"/>
            <a:ext cx="12197080" cy="1557020"/>
          </a:xfrm>
          <a:prstGeom prst="rect">
            <a:avLst/>
          </a:prstGeom>
        </p:spPr>
        <p:txBody>
          <a:bodyPr wrap="square">
            <a:noAutofit/>
          </a:bodyPr>
          <a:p>
            <a:pPr indent="457200"/>
            <a:endParaRPr lang="en-US" altLang="zh-CN" sz="2800">
              <a:solidFill>
                <a:srgbClr val="000000"/>
              </a:solidFill>
              <a:latin typeface="Times New Roman" panose="02020603050405020304" charset="0"/>
              <a:ea typeface="LinLibertineT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9545" y="4407535"/>
            <a:ext cx="6805295" cy="2184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en-US" altLang="zh-CN" sz="2700"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2.By compelling the model to reconstruct masked tokens within past interactions, we force it to model global dependencies across the entire sequence rather than relying strictly on immediate local context.</a:t>
            </a:r>
            <a:endParaRPr lang="en-US" altLang="zh-CN" sz="270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820" y="1678940"/>
            <a:ext cx="5068570" cy="503682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69545" y="1656715"/>
            <a:ext cx="7073265" cy="2604770"/>
          </a:xfrm>
          <a:prstGeom prst="rect">
            <a:avLst/>
          </a:prstGeom>
        </p:spPr>
        <p:txBody>
          <a:bodyPr wrap="square">
            <a:noAutofit/>
          </a:bodyPr>
          <a:p>
            <a:pPr indent="457200"/>
            <a:r>
              <a:rPr lang="en-US" altLang="zh-CN" sz="27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1.Existing generative recommendation methods overwhelmingly rely on a left-to-right autoregressive paradigm, introducing an inherent limitation: short-term myopia</a:t>
            </a:r>
            <a:r>
              <a:rPr lang="en-US" altLang="zh-CN" sz="27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. Models easily overfit to surface-level co-occurrences or recent interactions, failing to capture underlying intent.</a:t>
            </a:r>
            <a:endParaRPr lang="en-US" altLang="zh-CN" sz="270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71189" y="990600"/>
            <a:ext cx="5849620" cy="119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  <a:p>
            <a:pPr marL="61595" algn="ctr">
              <a:lnSpc>
                <a:spcPct val="100000"/>
              </a:lnSpc>
              <a:spcBef>
                <a:spcPts val="95"/>
              </a:spcBef>
            </a:pP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253105" y="6101715"/>
            <a:ext cx="5831205" cy="60261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 b="1">
                <a:solidFill>
                  <a:srgbClr val="000000"/>
                </a:solidFill>
                <a:latin typeface="LinLibertineTB"/>
                <a:ea typeface="LinLibertineTB"/>
              </a:rPr>
              <a:t>Figure 2: The overall framework of the proposed CPT-GDA.</a:t>
            </a:r>
            <a:endParaRPr lang="en-US" altLang="zh-CN" sz="1600" b="1">
              <a:solidFill>
                <a:srgbClr val="000000"/>
              </a:solidFill>
              <a:latin typeface="LinLibertineTB"/>
              <a:ea typeface="LinLibertineTB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566545"/>
            <a:ext cx="12192000" cy="5247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4" name="object 16"/>
          <p:cNvSpPr txBox="1"/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sz="36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475" y="1524000"/>
            <a:ext cx="5724525" cy="1028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400" y="2819400"/>
            <a:ext cx="5943600" cy="10668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3920" y="4038600"/>
            <a:ext cx="5724525" cy="74295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" y="4781550"/>
            <a:ext cx="6000750" cy="11049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5715000"/>
            <a:ext cx="5638800" cy="695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850" y="1678940"/>
            <a:ext cx="11289665" cy="51790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7240" y="796925"/>
            <a:ext cx="3017520" cy="84391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424940"/>
            <a:ext cx="12192000" cy="5313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3" name="object 13"/>
          <p:cNvGrpSpPr/>
          <p:nvPr/>
        </p:nvGrpSpPr>
        <p:grpSpPr>
          <a:xfrm>
            <a:off x="3308603" y="2438400"/>
            <a:ext cx="4972050" cy="2268855"/>
            <a:chOff x="3308603" y="2438400"/>
            <a:chExt cx="4972050" cy="2268855"/>
          </a:xfrm>
        </p:grpSpPr>
        <p:sp>
          <p:nvSpPr>
            <p:cNvPr id="25" name="object 14"/>
            <p:cNvSpPr/>
            <p:nvPr/>
          </p:nvSpPr>
          <p:spPr>
            <a:xfrm>
              <a:off x="4097671" y="3788656"/>
              <a:ext cx="3473127" cy="3468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15"/>
            <p:cNvSpPr/>
            <p:nvPr/>
          </p:nvSpPr>
          <p:spPr>
            <a:xfrm>
              <a:off x="3308603" y="2438400"/>
              <a:ext cx="4972050" cy="22684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16"/>
          <p:cNvSpPr txBox="1"/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Thanks!</a:t>
            </a:r>
            <a:endParaRPr sz="80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3d66cf53-fad4-4210-83ab-f3fa70c6c52a"/>
  <p:tag name="COMMONDATA" val="eyJoZGlkIjoiNmQwZDNhOTEzOTNjOWE2ZmE5ZjgyMWJlMDgzMDhkYW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2937</Words>
  <Application>WPS 演示</Application>
  <PresentationFormat>宽屏</PresentationFormat>
  <Paragraphs>152</Paragraphs>
  <Slides>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7" baseType="lpstr">
      <vt:lpstr>Arial</vt:lpstr>
      <vt:lpstr>宋体</vt:lpstr>
      <vt:lpstr>Wingdings</vt:lpstr>
      <vt:lpstr>Trebuchet MS</vt:lpstr>
      <vt:lpstr>Arial</vt:lpstr>
      <vt:lpstr>Times New Roman</vt:lpstr>
      <vt:lpstr>Noto Sans Mono CJK HK</vt:lpstr>
      <vt:lpstr>Segoe Print</vt:lpstr>
      <vt:lpstr>LinLibertineT</vt:lpstr>
      <vt:lpstr>LinLibertineTB</vt:lpstr>
      <vt:lpstr>Calibri</vt:lpstr>
      <vt:lpstr>微软雅黑</vt:lpstr>
      <vt:lpstr>Arial Unicode MS</vt:lpstr>
      <vt:lpstr>等线</vt:lpstr>
      <vt:lpstr>LinLibertineT</vt:lpstr>
      <vt:lpstr>LinLibertineTB</vt:lpstr>
      <vt:lpstr>Noto Sans Mono CJK HK</vt:lpstr>
      <vt:lpstr>Trebuchet MS</vt:lpstr>
      <vt:lpstr>黑体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Xiaofei Zhu</dc:creator>
  <cp:lastModifiedBy>得易烊烊</cp:lastModifiedBy>
  <cp:revision>549</cp:revision>
  <dcterms:created xsi:type="dcterms:W3CDTF">2023-09-17T03:47:00Z</dcterms:created>
  <dcterms:modified xsi:type="dcterms:W3CDTF">2026-09-29T17:40:26Z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2023-09-05T00:00:00Z</vt:filetime>
  </property>
  <property fmtid="{D5CDD505-2E9C-101B-9397-08002B2CF9AE}" pid="3" name="Creator">
    <vt:lpwstr>Microsoft? PowerPoint? 2016</vt:lpwstr>
  </property>
  <property fmtid="{D5CDD505-2E9C-101B-9397-08002B2CF9AE}" pid="4" name="LastSaved">
    <vt:filetime>2023-09-26T00:00:00Z</vt:filetime>
  </property>
  <property fmtid="{D5CDD505-2E9C-101B-9397-08002B2CF9AE}" pid="5" name="ICV">
    <vt:lpwstr>165D8468441041F7A078704589CAA259_13</vt:lpwstr>
  </property>
  <property fmtid="{D5CDD505-2E9C-101B-9397-08002B2CF9AE}" pid="6" name="KSOProductBuildVer">
    <vt:lpwstr>2052-12.1.0.28505</vt:lpwstr>
  </property>
</Properties>
</file>